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7" r:id="rId1"/>
  </p:sldMasterIdLst>
  <p:sldIdLst>
    <p:sldId id="256" r:id="rId2"/>
    <p:sldId id="257" r:id="rId3"/>
    <p:sldId id="258" r:id="rId4"/>
    <p:sldId id="259" r:id="rId5"/>
    <p:sldId id="266" r:id="rId6"/>
    <p:sldId id="260" r:id="rId7"/>
    <p:sldId id="269" r:id="rId8"/>
    <p:sldId id="270" r:id="rId9"/>
    <p:sldId id="271" r:id="rId10"/>
    <p:sldId id="268" r:id="rId11"/>
    <p:sldId id="262" r:id="rId12"/>
    <p:sldId id="263" r:id="rId13"/>
    <p:sldId id="267"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CA90232-7529-48A0-BC57-D35FEF4A16A8}">
          <p14:sldIdLst>
            <p14:sldId id="256"/>
            <p14:sldId id="257"/>
            <p14:sldId id="258"/>
            <p14:sldId id="259"/>
            <p14:sldId id="266"/>
            <p14:sldId id="260"/>
            <p14:sldId id="269"/>
            <p14:sldId id="270"/>
            <p14:sldId id="271"/>
            <p14:sldId id="268"/>
            <p14:sldId id="262"/>
            <p14:sldId id="263"/>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1" d="100"/>
          <a:sy n="81" d="100"/>
        </p:scale>
        <p:origin x="67" y="2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3402D0E-6232-471F-8FFE-81A777B613E9}" type="datetimeFigureOut">
              <a:rPr lang="en-IN" smtClean="0"/>
              <a:t>03-03-2021</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D60F0549-57A6-47E4-BC17-263E9DDAE5E4}" type="slidenum">
              <a:rPr lang="en-IN" smtClean="0"/>
              <a:t>‹#›</a:t>
            </a:fld>
            <a:endParaRPr lang="en-IN"/>
          </a:p>
        </p:txBody>
      </p:sp>
    </p:spTree>
    <p:extLst>
      <p:ext uri="{BB962C8B-B14F-4D97-AF65-F5344CB8AC3E}">
        <p14:creationId xmlns:p14="http://schemas.microsoft.com/office/powerpoint/2010/main" val="3845383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3402D0E-6232-471F-8FFE-81A777B613E9}" type="datetimeFigureOut">
              <a:rPr lang="en-IN" smtClean="0"/>
              <a:t>03-03-2021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60F0549-57A6-47E4-BC17-263E9DDAE5E4}" type="slidenum">
              <a:rPr lang="en-IN" smtClean="0"/>
              <a:t>‹#›</a:t>
            </a:fld>
            <a:endParaRPr lang="en-IN"/>
          </a:p>
        </p:txBody>
      </p:sp>
    </p:spTree>
    <p:extLst>
      <p:ext uri="{BB962C8B-B14F-4D97-AF65-F5344CB8AC3E}">
        <p14:creationId xmlns:p14="http://schemas.microsoft.com/office/powerpoint/2010/main" val="3975479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402D0E-6232-471F-8FFE-81A777B613E9}" type="datetimeFigureOut">
              <a:rPr lang="en-IN" smtClean="0"/>
              <a:t>03-03-2021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0F0549-57A6-47E4-BC17-263E9DDAE5E4}" type="slidenum">
              <a:rPr lang="en-IN" smtClean="0"/>
              <a:t>‹#›</a:t>
            </a:fld>
            <a:endParaRPr lang="en-IN"/>
          </a:p>
        </p:txBody>
      </p:sp>
    </p:spTree>
    <p:extLst>
      <p:ext uri="{BB962C8B-B14F-4D97-AF65-F5344CB8AC3E}">
        <p14:creationId xmlns:p14="http://schemas.microsoft.com/office/powerpoint/2010/main" val="31047063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402D0E-6232-471F-8FFE-81A777B613E9}" type="datetimeFigureOut">
              <a:rPr lang="en-IN" smtClean="0"/>
              <a:t>03-03-2021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0F0549-57A6-47E4-BC17-263E9DDAE5E4}" type="slidenum">
              <a:rPr lang="en-IN" smtClean="0"/>
              <a:t>‹#›</a:t>
            </a:fld>
            <a:endParaRPr lang="en-IN"/>
          </a:p>
        </p:txBody>
      </p:sp>
    </p:spTree>
    <p:extLst>
      <p:ext uri="{BB962C8B-B14F-4D97-AF65-F5344CB8AC3E}">
        <p14:creationId xmlns:p14="http://schemas.microsoft.com/office/powerpoint/2010/main" val="18972394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402D0E-6232-471F-8FFE-81A777B613E9}" type="datetimeFigureOut">
              <a:rPr lang="en-IN" smtClean="0"/>
              <a:t>03-03-2021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0F0549-57A6-47E4-BC17-263E9DDAE5E4}" type="slidenum">
              <a:rPr lang="en-IN" smtClean="0"/>
              <a:t>‹#›</a:t>
            </a:fld>
            <a:endParaRPr lang="en-IN"/>
          </a:p>
        </p:txBody>
      </p:sp>
    </p:spTree>
    <p:extLst>
      <p:ext uri="{BB962C8B-B14F-4D97-AF65-F5344CB8AC3E}">
        <p14:creationId xmlns:p14="http://schemas.microsoft.com/office/powerpoint/2010/main" val="38581659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402D0E-6232-471F-8FFE-81A777B613E9}" type="datetimeFigureOut">
              <a:rPr lang="en-IN" smtClean="0"/>
              <a:t>03-03-2021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0F0549-57A6-47E4-BC17-263E9DDAE5E4}" type="slidenum">
              <a:rPr lang="en-IN" smtClean="0"/>
              <a:t>‹#›</a:t>
            </a:fld>
            <a:endParaRPr lang="en-IN"/>
          </a:p>
        </p:txBody>
      </p:sp>
    </p:spTree>
    <p:extLst>
      <p:ext uri="{BB962C8B-B14F-4D97-AF65-F5344CB8AC3E}">
        <p14:creationId xmlns:p14="http://schemas.microsoft.com/office/powerpoint/2010/main" val="26805201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402D0E-6232-471F-8FFE-81A777B613E9}" type="datetimeFigureOut">
              <a:rPr lang="en-IN" smtClean="0"/>
              <a:t>03-03-2021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0F0549-57A6-47E4-BC17-263E9DDAE5E4}" type="slidenum">
              <a:rPr lang="en-IN" smtClean="0"/>
              <a:t>‹#›</a:t>
            </a:fld>
            <a:endParaRPr lang="en-IN"/>
          </a:p>
        </p:txBody>
      </p:sp>
    </p:spTree>
    <p:extLst>
      <p:ext uri="{BB962C8B-B14F-4D97-AF65-F5344CB8AC3E}">
        <p14:creationId xmlns:p14="http://schemas.microsoft.com/office/powerpoint/2010/main" val="34511981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402D0E-6232-471F-8FFE-81A777B613E9}" type="datetimeFigureOut">
              <a:rPr lang="en-IN" smtClean="0"/>
              <a:t>03-03-2021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0F0549-57A6-47E4-BC17-263E9DDAE5E4}" type="slidenum">
              <a:rPr lang="en-IN" smtClean="0"/>
              <a:t>‹#›</a:t>
            </a:fld>
            <a:endParaRPr lang="en-IN"/>
          </a:p>
        </p:txBody>
      </p:sp>
    </p:spTree>
    <p:extLst>
      <p:ext uri="{BB962C8B-B14F-4D97-AF65-F5344CB8AC3E}">
        <p14:creationId xmlns:p14="http://schemas.microsoft.com/office/powerpoint/2010/main" val="6466276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402D0E-6232-471F-8FFE-81A777B613E9}" type="datetimeFigureOut">
              <a:rPr lang="en-IN" smtClean="0"/>
              <a:t>03-03-2021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0F0549-57A6-47E4-BC17-263E9DDAE5E4}" type="slidenum">
              <a:rPr lang="en-IN" smtClean="0"/>
              <a:t>‹#›</a:t>
            </a:fld>
            <a:endParaRPr lang="en-IN"/>
          </a:p>
        </p:txBody>
      </p:sp>
    </p:spTree>
    <p:extLst>
      <p:ext uri="{BB962C8B-B14F-4D97-AF65-F5344CB8AC3E}">
        <p14:creationId xmlns:p14="http://schemas.microsoft.com/office/powerpoint/2010/main" val="3669993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402D0E-6232-471F-8FFE-81A777B613E9}" type="datetimeFigureOut">
              <a:rPr lang="en-IN" smtClean="0"/>
              <a:t>03-03-2021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D60F0549-57A6-47E4-BC17-263E9DDAE5E4}" type="slidenum">
              <a:rPr lang="en-IN" smtClean="0"/>
              <a:t>‹#›</a:t>
            </a:fld>
            <a:endParaRPr lang="en-IN"/>
          </a:p>
        </p:txBody>
      </p:sp>
    </p:spTree>
    <p:extLst>
      <p:ext uri="{BB962C8B-B14F-4D97-AF65-F5344CB8AC3E}">
        <p14:creationId xmlns:p14="http://schemas.microsoft.com/office/powerpoint/2010/main" val="439172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402D0E-6232-471F-8FFE-81A777B613E9}" type="datetimeFigureOut">
              <a:rPr lang="en-IN" smtClean="0"/>
              <a:t>03-03-2021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0F0549-57A6-47E4-BC17-263E9DDAE5E4}" type="slidenum">
              <a:rPr lang="en-IN" smtClean="0"/>
              <a:t>‹#›</a:t>
            </a:fld>
            <a:endParaRPr lang="en-IN"/>
          </a:p>
        </p:txBody>
      </p:sp>
    </p:spTree>
    <p:extLst>
      <p:ext uri="{BB962C8B-B14F-4D97-AF65-F5344CB8AC3E}">
        <p14:creationId xmlns:p14="http://schemas.microsoft.com/office/powerpoint/2010/main" val="758190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3402D0E-6232-471F-8FFE-81A777B613E9}" type="datetimeFigureOut">
              <a:rPr lang="en-IN" smtClean="0"/>
              <a:t>03-03-2021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60F0549-57A6-47E4-BC17-263E9DDAE5E4}" type="slidenum">
              <a:rPr lang="en-IN" smtClean="0"/>
              <a:t>‹#›</a:t>
            </a:fld>
            <a:endParaRPr lang="en-IN"/>
          </a:p>
        </p:txBody>
      </p:sp>
    </p:spTree>
    <p:extLst>
      <p:ext uri="{BB962C8B-B14F-4D97-AF65-F5344CB8AC3E}">
        <p14:creationId xmlns:p14="http://schemas.microsoft.com/office/powerpoint/2010/main" val="2114988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3402D0E-6232-471F-8FFE-81A777B613E9}" type="datetimeFigureOut">
              <a:rPr lang="en-IN" smtClean="0"/>
              <a:t>03-03-2021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60F0549-57A6-47E4-BC17-263E9DDAE5E4}" type="slidenum">
              <a:rPr lang="en-IN" smtClean="0"/>
              <a:t>‹#›</a:t>
            </a:fld>
            <a:endParaRPr lang="en-IN"/>
          </a:p>
        </p:txBody>
      </p:sp>
    </p:spTree>
    <p:extLst>
      <p:ext uri="{BB962C8B-B14F-4D97-AF65-F5344CB8AC3E}">
        <p14:creationId xmlns:p14="http://schemas.microsoft.com/office/powerpoint/2010/main" val="2343495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3402D0E-6232-471F-8FFE-81A777B613E9}" type="datetimeFigureOut">
              <a:rPr lang="en-IN" smtClean="0"/>
              <a:t>03-03-2021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60F0549-57A6-47E4-BC17-263E9DDAE5E4}" type="slidenum">
              <a:rPr lang="en-IN" smtClean="0"/>
              <a:t>‹#›</a:t>
            </a:fld>
            <a:endParaRPr lang="en-IN"/>
          </a:p>
        </p:txBody>
      </p:sp>
    </p:spTree>
    <p:extLst>
      <p:ext uri="{BB962C8B-B14F-4D97-AF65-F5344CB8AC3E}">
        <p14:creationId xmlns:p14="http://schemas.microsoft.com/office/powerpoint/2010/main" val="2540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402D0E-6232-471F-8FFE-81A777B613E9}" type="datetimeFigureOut">
              <a:rPr lang="en-IN" smtClean="0"/>
              <a:t>03-03-2021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60F0549-57A6-47E4-BC17-263E9DDAE5E4}" type="slidenum">
              <a:rPr lang="en-IN" smtClean="0"/>
              <a:t>‹#›</a:t>
            </a:fld>
            <a:endParaRPr lang="en-IN"/>
          </a:p>
        </p:txBody>
      </p:sp>
    </p:spTree>
    <p:extLst>
      <p:ext uri="{BB962C8B-B14F-4D97-AF65-F5344CB8AC3E}">
        <p14:creationId xmlns:p14="http://schemas.microsoft.com/office/powerpoint/2010/main" val="573789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3402D0E-6232-471F-8FFE-81A777B613E9}" type="datetimeFigureOut">
              <a:rPr lang="en-IN" smtClean="0"/>
              <a:t>03-03-2021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60F0549-57A6-47E4-BC17-263E9DDAE5E4}" type="slidenum">
              <a:rPr lang="en-IN" smtClean="0"/>
              <a:t>‹#›</a:t>
            </a:fld>
            <a:endParaRPr lang="en-IN"/>
          </a:p>
        </p:txBody>
      </p:sp>
    </p:spTree>
    <p:extLst>
      <p:ext uri="{BB962C8B-B14F-4D97-AF65-F5344CB8AC3E}">
        <p14:creationId xmlns:p14="http://schemas.microsoft.com/office/powerpoint/2010/main" val="400676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3402D0E-6232-471F-8FFE-81A777B613E9}" type="datetimeFigureOut">
              <a:rPr lang="en-IN" smtClean="0"/>
              <a:t>03-03-2021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60F0549-57A6-47E4-BC17-263E9DDAE5E4}" type="slidenum">
              <a:rPr lang="en-IN" smtClean="0"/>
              <a:t>‹#›</a:t>
            </a:fld>
            <a:endParaRPr lang="en-IN"/>
          </a:p>
        </p:txBody>
      </p:sp>
    </p:spTree>
    <p:extLst>
      <p:ext uri="{BB962C8B-B14F-4D97-AF65-F5344CB8AC3E}">
        <p14:creationId xmlns:p14="http://schemas.microsoft.com/office/powerpoint/2010/main" val="2909900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3402D0E-6232-471F-8FFE-81A777B613E9}" type="datetimeFigureOut">
              <a:rPr lang="en-IN" smtClean="0"/>
              <a:t>03-03-2021</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60F0549-57A6-47E4-BC17-263E9DDAE5E4}" type="slidenum">
              <a:rPr lang="en-IN" smtClean="0"/>
              <a:t>‹#›</a:t>
            </a:fld>
            <a:endParaRPr lang="en-IN"/>
          </a:p>
        </p:txBody>
      </p:sp>
    </p:spTree>
    <p:extLst>
      <p:ext uri="{BB962C8B-B14F-4D97-AF65-F5344CB8AC3E}">
        <p14:creationId xmlns:p14="http://schemas.microsoft.com/office/powerpoint/2010/main" val="2964586776"/>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7/06/relationships/model3d" Target="../media/model3d2.glb"/><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90C85-B10A-4D6B-B535-39C6C1929F37}"/>
              </a:ext>
            </a:extLst>
          </p:cNvPr>
          <p:cNvSpPr>
            <a:spLocks noGrp="1"/>
          </p:cNvSpPr>
          <p:nvPr>
            <p:ph type="ctrTitle"/>
          </p:nvPr>
        </p:nvSpPr>
        <p:spPr>
          <a:xfrm>
            <a:off x="2928401" y="1881588"/>
            <a:ext cx="8574622" cy="1719059"/>
          </a:xfrm>
        </p:spPr>
        <p:txBody>
          <a:bodyPr/>
          <a:lstStyle/>
          <a:p>
            <a:r>
              <a:rPr lang="en-US" dirty="0">
                <a:latin typeface="Helvetica Neue"/>
              </a:rPr>
              <a:t>Stock Price Prediction</a:t>
            </a:r>
            <a:endParaRPr lang="en-IN" dirty="0">
              <a:latin typeface="Helvetica Neue"/>
            </a:endParaRPr>
          </a:p>
        </p:txBody>
      </p:sp>
      <p:sp>
        <p:nvSpPr>
          <p:cNvPr id="4" name="TextBox 3">
            <a:extLst>
              <a:ext uri="{FF2B5EF4-FFF2-40B4-BE49-F238E27FC236}">
                <a16:creationId xmlns:a16="http://schemas.microsoft.com/office/drawing/2014/main" id="{E1EB2D84-12B9-43EF-A95C-F7229ECFFC77}"/>
              </a:ext>
            </a:extLst>
          </p:cNvPr>
          <p:cNvSpPr txBox="1"/>
          <p:nvPr/>
        </p:nvSpPr>
        <p:spPr>
          <a:xfrm>
            <a:off x="4513385" y="3833447"/>
            <a:ext cx="4023946" cy="1938992"/>
          </a:xfrm>
          <a:prstGeom prst="rect">
            <a:avLst/>
          </a:prstGeom>
          <a:noFill/>
        </p:spPr>
        <p:txBody>
          <a:bodyPr wrap="square" rtlCol="0">
            <a:spAutoFit/>
          </a:bodyPr>
          <a:lstStyle/>
          <a:p>
            <a:r>
              <a:rPr lang="en-US" sz="2000" b="1" dirty="0">
                <a:latin typeface="Helvetica Neue"/>
              </a:rPr>
              <a:t>Team Members :</a:t>
            </a:r>
          </a:p>
          <a:p>
            <a:r>
              <a:rPr lang="en-US" sz="2000" dirty="0">
                <a:latin typeface="Helvetica Neue"/>
              </a:rPr>
              <a:t>18IT401 – Smit Ghelani</a:t>
            </a:r>
          </a:p>
          <a:p>
            <a:r>
              <a:rPr lang="en-US" sz="2000" dirty="0">
                <a:latin typeface="Helvetica Neue"/>
              </a:rPr>
              <a:t>18IT410 – Parth Panchani</a:t>
            </a:r>
          </a:p>
          <a:p>
            <a:r>
              <a:rPr lang="en-US" sz="2000" dirty="0">
                <a:latin typeface="Helvetica Neue"/>
              </a:rPr>
              <a:t>18IT427 – Jigar Shekhat</a:t>
            </a:r>
          </a:p>
          <a:p>
            <a:endParaRPr lang="en-US" sz="2000" dirty="0">
              <a:latin typeface="Helvetica Neue"/>
            </a:endParaRPr>
          </a:p>
          <a:p>
            <a:r>
              <a:rPr lang="en-US" sz="2000" b="1" dirty="0">
                <a:latin typeface="Helvetica Neue"/>
              </a:rPr>
              <a:t>Guided by </a:t>
            </a:r>
            <a:r>
              <a:rPr lang="en-US" sz="2000" dirty="0">
                <a:latin typeface="Helvetica Neue"/>
              </a:rPr>
              <a:t>– Prof. </a:t>
            </a:r>
            <a:r>
              <a:rPr lang="en-US" sz="2000" dirty="0" err="1">
                <a:latin typeface="Helvetica Neue"/>
              </a:rPr>
              <a:t>Kanu</a:t>
            </a:r>
            <a:r>
              <a:rPr lang="en-US" sz="2000" dirty="0">
                <a:latin typeface="Helvetica Neue"/>
              </a:rPr>
              <a:t> G. Patel</a:t>
            </a:r>
            <a:endParaRPr lang="en-IN" sz="2000" dirty="0">
              <a:latin typeface="Helvetica Neue"/>
            </a:endParaRPr>
          </a:p>
        </p:txBody>
      </p:sp>
    </p:spTree>
    <p:extLst>
      <p:ext uri="{BB962C8B-B14F-4D97-AF65-F5344CB8AC3E}">
        <p14:creationId xmlns:p14="http://schemas.microsoft.com/office/powerpoint/2010/main" val="30564025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F9E4D-2F7F-41FA-98E4-A8F6817A2E50}"/>
              </a:ext>
            </a:extLst>
          </p:cNvPr>
          <p:cNvSpPr>
            <a:spLocks noGrp="1"/>
          </p:cNvSpPr>
          <p:nvPr>
            <p:ph type="title"/>
          </p:nvPr>
        </p:nvSpPr>
        <p:spPr>
          <a:xfrm>
            <a:off x="1484311" y="1257300"/>
            <a:ext cx="10018713" cy="949569"/>
          </a:xfrm>
        </p:spPr>
        <p:txBody>
          <a:bodyPr/>
          <a:lstStyle/>
          <a:p>
            <a:r>
              <a:rPr lang="en-US" b="1" dirty="0">
                <a:latin typeface="Helvetica Neue"/>
              </a:rPr>
              <a:t>Python Libraries</a:t>
            </a:r>
            <a:endParaRPr lang="en-IN" b="1" dirty="0">
              <a:latin typeface="Helvetica Neue"/>
            </a:endParaRPr>
          </a:p>
        </p:txBody>
      </p:sp>
      <p:sp>
        <p:nvSpPr>
          <p:cNvPr id="3" name="Content Placeholder 2">
            <a:extLst>
              <a:ext uri="{FF2B5EF4-FFF2-40B4-BE49-F238E27FC236}">
                <a16:creationId xmlns:a16="http://schemas.microsoft.com/office/drawing/2014/main" id="{95E76D43-6A67-4849-9F52-A3749D1192C1}"/>
              </a:ext>
            </a:extLst>
          </p:cNvPr>
          <p:cNvSpPr>
            <a:spLocks noGrp="1"/>
          </p:cNvSpPr>
          <p:nvPr>
            <p:ph idx="1"/>
          </p:nvPr>
        </p:nvSpPr>
        <p:spPr>
          <a:xfrm>
            <a:off x="1828800" y="1732085"/>
            <a:ext cx="9674224" cy="4006361"/>
          </a:xfrm>
        </p:spPr>
        <p:txBody>
          <a:bodyPr>
            <a:noAutofit/>
          </a:bodyPr>
          <a:lstStyle/>
          <a:p>
            <a:r>
              <a:rPr lang="en-US" sz="2000" b="1" dirty="0">
                <a:latin typeface="Helvetica Neue"/>
              </a:rPr>
              <a:t>Pandas : </a:t>
            </a:r>
            <a:r>
              <a:rPr lang="en-US" sz="2000" dirty="0">
                <a:latin typeface="Helvetica Neue"/>
              </a:rPr>
              <a:t>It is likewise a Python library for information control and examination. Specifically, it offers information structures and activities for controlling numerical table and time arrangement information.</a:t>
            </a:r>
          </a:p>
          <a:p>
            <a:r>
              <a:rPr lang="en-US" sz="2000" b="1" dirty="0">
                <a:latin typeface="Helvetica Neue"/>
              </a:rPr>
              <a:t>NumPy : </a:t>
            </a:r>
            <a:r>
              <a:rPr lang="en-US" sz="2000" dirty="0">
                <a:latin typeface="Helvetica Neue"/>
              </a:rPr>
              <a:t>NumPy is basically a module or you can say a library that is available in python for scientific computing now it contains a lot of things it contains a powerful dimensional array object.</a:t>
            </a:r>
          </a:p>
          <a:p>
            <a:r>
              <a:rPr lang="en-US" sz="2000" b="1" dirty="0">
                <a:latin typeface="Helvetica Neue"/>
              </a:rPr>
              <a:t>NsePy : </a:t>
            </a:r>
            <a:r>
              <a:rPr lang="en-US" sz="2000" b="0" i="0" dirty="0">
                <a:solidFill>
                  <a:srgbClr val="000000"/>
                </a:solidFill>
                <a:effectLst/>
                <a:latin typeface="Helvetica Neue"/>
              </a:rPr>
              <a:t>NsePy is a library to extract historical and real-time data from NSE’s website. This Library aims to keep the API very simple.</a:t>
            </a:r>
          </a:p>
        </p:txBody>
      </p:sp>
    </p:spTree>
    <p:extLst>
      <p:ext uri="{BB962C8B-B14F-4D97-AF65-F5344CB8AC3E}">
        <p14:creationId xmlns:p14="http://schemas.microsoft.com/office/powerpoint/2010/main" val="2157384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29C2A-D00A-48ED-B759-40330DADEFF6}"/>
              </a:ext>
            </a:extLst>
          </p:cNvPr>
          <p:cNvSpPr>
            <a:spLocks noGrp="1"/>
          </p:cNvSpPr>
          <p:nvPr>
            <p:ph type="title"/>
          </p:nvPr>
        </p:nvSpPr>
        <p:spPr>
          <a:xfrm>
            <a:off x="2108564" y="668217"/>
            <a:ext cx="10018713" cy="1169376"/>
          </a:xfrm>
        </p:spPr>
        <p:txBody>
          <a:bodyPr>
            <a:normAutofit/>
          </a:bodyPr>
          <a:lstStyle/>
          <a:p>
            <a:r>
              <a:rPr lang="en-US" b="1" dirty="0">
                <a:latin typeface="Helvetica Neue"/>
              </a:rPr>
              <a:t>Python Libraries</a:t>
            </a:r>
            <a:endParaRPr lang="en-IN" sz="4000" b="1" dirty="0">
              <a:latin typeface="Helvetica Neue"/>
            </a:endParaRPr>
          </a:p>
        </p:txBody>
      </p:sp>
      <p:sp>
        <p:nvSpPr>
          <p:cNvPr id="3" name="Content Placeholder 2">
            <a:extLst>
              <a:ext uri="{FF2B5EF4-FFF2-40B4-BE49-F238E27FC236}">
                <a16:creationId xmlns:a16="http://schemas.microsoft.com/office/drawing/2014/main" id="{9ADEA6D0-044E-46AF-B2CE-2727C1C52B4C}"/>
              </a:ext>
            </a:extLst>
          </p:cNvPr>
          <p:cNvSpPr>
            <a:spLocks noGrp="1"/>
          </p:cNvSpPr>
          <p:nvPr>
            <p:ph idx="1"/>
          </p:nvPr>
        </p:nvSpPr>
        <p:spPr>
          <a:xfrm>
            <a:off x="2196488" y="2479431"/>
            <a:ext cx="8802690" cy="3311769"/>
          </a:xfrm>
        </p:spPr>
        <p:txBody>
          <a:bodyPr>
            <a:noAutofit/>
          </a:bodyPr>
          <a:lstStyle/>
          <a:p>
            <a:r>
              <a:rPr lang="en-US" sz="2000" b="1" dirty="0" err="1">
                <a:latin typeface="Helvetica Neue"/>
              </a:rPr>
              <a:t>Keras</a:t>
            </a:r>
            <a:r>
              <a:rPr lang="en-US" sz="2000" b="1" dirty="0">
                <a:latin typeface="Helvetica Neue"/>
              </a:rPr>
              <a:t> : </a:t>
            </a:r>
            <a:r>
              <a:rPr lang="en-US" sz="2000" dirty="0" err="1">
                <a:latin typeface="Helvetica Neue"/>
              </a:rPr>
              <a:t>Keras</a:t>
            </a:r>
            <a:r>
              <a:rPr lang="en-US" sz="2000" dirty="0">
                <a:latin typeface="Helvetica Neue"/>
              </a:rPr>
              <a:t> is a minimalist Python library for deep learning that can run on top of Theano or TensorFlow. It was developed to make implementing deep learning models as fast and easy as possible for research and development.</a:t>
            </a:r>
          </a:p>
          <a:p>
            <a:r>
              <a:rPr lang="en-US" sz="2000" b="1" dirty="0">
                <a:latin typeface="Helvetica Neue"/>
              </a:rPr>
              <a:t>Tensor-flow : </a:t>
            </a:r>
            <a:r>
              <a:rPr lang="en-US" sz="2000" dirty="0">
                <a:latin typeface="Helvetica Neue"/>
              </a:rPr>
              <a:t>TensorFlow is a Python library for fast numerical computing created and released by Google. It is a foundation library that can be used to create Deep Learning models directly or by using wrapper libraries that simplify the process built on top of TensorFlow.</a:t>
            </a:r>
          </a:p>
          <a:p>
            <a:r>
              <a:rPr lang="en-US" sz="2000" b="1" dirty="0">
                <a:latin typeface="Helvetica Neue"/>
              </a:rPr>
              <a:t>Scikit-Learn : </a:t>
            </a:r>
            <a:r>
              <a:rPr lang="en-US" sz="2000" dirty="0">
                <a:latin typeface="Helvetica Neue"/>
              </a:rPr>
              <a:t>Scikit-learn provides a range of supervised and unsupervised learning algorithms via a consistent interface in </a:t>
            </a:r>
            <a:r>
              <a:rPr lang="en-US" sz="2000" dirty="0" err="1">
                <a:latin typeface="Helvetica Neue"/>
              </a:rPr>
              <a:t>Python.It</a:t>
            </a:r>
            <a:r>
              <a:rPr lang="en-US" sz="2000" dirty="0">
                <a:latin typeface="Helvetica Neue"/>
              </a:rPr>
              <a:t> is licensed under a permissive simplified BSD license and is distributed under many Linux distributions, encouraging academic and commercial use.</a:t>
            </a:r>
            <a:endParaRPr lang="en-IN" sz="2000" dirty="0">
              <a:latin typeface="Helvetica Neue"/>
            </a:endParaRPr>
          </a:p>
          <a:p>
            <a:pPr>
              <a:buFont typeface="Arial" panose="020B0604020202020204" pitchFamily="34" charset="0"/>
              <a:buChar char="•"/>
            </a:pPr>
            <a:endParaRPr lang="en-US" sz="2000" dirty="0">
              <a:latin typeface="Helvetica Neue"/>
            </a:endParaRPr>
          </a:p>
        </p:txBody>
      </p:sp>
    </p:spTree>
    <p:extLst>
      <p:ext uri="{BB962C8B-B14F-4D97-AF65-F5344CB8AC3E}">
        <p14:creationId xmlns:p14="http://schemas.microsoft.com/office/powerpoint/2010/main" val="594216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EDC32-470A-422C-8DBC-E4EAD035A7C1}"/>
              </a:ext>
            </a:extLst>
          </p:cNvPr>
          <p:cNvSpPr>
            <a:spLocks noGrp="1"/>
          </p:cNvSpPr>
          <p:nvPr>
            <p:ph type="title"/>
          </p:nvPr>
        </p:nvSpPr>
        <p:spPr>
          <a:xfrm>
            <a:off x="1598610" y="190500"/>
            <a:ext cx="10018713" cy="1488831"/>
          </a:xfrm>
        </p:spPr>
        <p:txBody>
          <a:bodyPr>
            <a:normAutofit/>
          </a:bodyPr>
          <a:lstStyle/>
          <a:p>
            <a:r>
              <a:rPr lang="en-IN" sz="4000" b="1" dirty="0">
                <a:latin typeface="+mn-lt"/>
              </a:rPr>
              <a:t>Advantages &amp; Disadvantage</a:t>
            </a:r>
          </a:p>
        </p:txBody>
      </p:sp>
      <p:sp>
        <p:nvSpPr>
          <p:cNvPr id="8" name="Content Placeholder 7">
            <a:extLst>
              <a:ext uri="{FF2B5EF4-FFF2-40B4-BE49-F238E27FC236}">
                <a16:creationId xmlns:a16="http://schemas.microsoft.com/office/drawing/2014/main" id="{F136B3A4-61F7-4AC2-824C-FFF36BC17856}"/>
              </a:ext>
            </a:extLst>
          </p:cNvPr>
          <p:cNvSpPr>
            <a:spLocks noGrp="1"/>
          </p:cNvSpPr>
          <p:nvPr>
            <p:ph sz="half" idx="1"/>
          </p:nvPr>
        </p:nvSpPr>
        <p:spPr/>
        <p:txBody>
          <a:bodyPr>
            <a:noAutofit/>
          </a:bodyPr>
          <a:lstStyle/>
          <a:p>
            <a:pPr>
              <a:buFont typeface="Arial" panose="020B0604020202020204" pitchFamily="34" charset="0"/>
              <a:buChar char="•"/>
            </a:pPr>
            <a:r>
              <a:rPr lang="en-US" sz="2000" dirty="0">
                <a:solidFill>
                  <a:srgbClr val="000000"/>
                </a:solidFill>
                <a:latin typeface="Helvetica Neue"/>
              </a:rPr>
              <a:t>It</a:t>
            </a:r>
            <a:r>
              <a:rPr lang="en-US" sz="2000" b="0" i="0" dirty="0">
                <a:solidFill>
                  <a:srgbClr val="000000"/>
                </a:solidFill>
                <a:effectLst/>
                <a:latin typeface="Helvetica Neue"/>
              </a:rPr>
              <a:t> helps customers organize and analyze information in well-structured formats, making it easier to interpret data. Visual learners respond especially well to graphs and often understand the information better than lots of tables.</a:t>
            </a:r>
            <a:r>
              <a:rPr lang="en-IN" sz="2000" b="1" i="0" dirty="0">
                <a:solidFill>
                  <a:srgbClr val="2D3D4A"/>
                </a:solidFill>
                <a:effectLst/>
                <a:latin typeface="Helvetica Neue"/>
              </a:rPr>
              <a:t> </a:t>
            </a:r>
            <a:r>
              <a:rPr lang="en-IN" sz="2000" dirty="0">
                <a:solidFill>
                  <a:schemeClr val="tx1"/>
                </a:solidFill>
                <a:latin typeface="Helvetica Neue"/>
              </a:rPr>
              <a:t>You’ll gain valuable insight</a:t>
            </a:r>
            <a:endParaRPr lang="en-US" sz="2000" b="0" i="0" dirty="0">
              <a:solidFill>
                <a:schemeClr val="tx1"/>
              </a:solidFill>
              <a:effectLst/>
              <a:latin typeface="Helvetica Neue"/>
            </a:endParaRPr>
          </a:p>
          <a:p>
            <a:pPr>
              <a:buFont typeface="Arial" panose="020B0604020202020204" pitchFamily="34" charset="0"/>
              <a:buChar char="•"/>
            </a:pPr>
            <a:r>
              <a:rPr lang="en-US" sz="2000" dirty="0">
                <a:solidFill>
                  <a:srgbClr val="000000"/>
                </a:solidFill>
                <a:latin typeface="Helvetica Neue"/>
              </a:rPr>
              <a:t>It can print the graph.</a:t>
            </a:r>
          </a:p>
          <a:p>
            <a:pPr>
              <a:buFont typeface="Arial" panose="020B0604020202020204" pitchFamily="34" charset="0"/>
              <a:buChar char="•"/>
            </a:pPr>
            <a:r>
              <a:rPr lang="en-US" sz="2000" dirty="0">
                <a:solidFill>
                  <a:srgbClr val="000000"/>
                </a:solidFill>
                <a:latin typeface="Helvetica Neue"/>
              </a:rPr>
              <a:t>We can use it in mobile or pc browser.</a:t>
            </a:r>
          </a:p>
          <a:p>
            <a:pPr>
              <a:buFont typeface="Arial" panose="020B0604020202020204" pitchFamily="34" charset="0"/>
              <a:buChar char="•"/>
            </a:pPr>
            <a:r>
              <a:rPr lang="en-US" sz="2000" b="0" i="0" dirty="0">
                <a:solidFill>
                  <a:srgbClr val="000000"/>
                </a:solidFill>
                <a:effectLst/>
                <a:latin typeface="Helvetica Neue"/>
              </a:rPr>
              <a:t>Add</a:t>
            </a:r>
            <a:r>
              <a:rPr lang="en-US" sz="2000" dirty="0">
                <a:solidFill>
                  <a:srgbClr val="000000"/>
                </a:solidFill>
                <a:latin typeface="Helvetica Neue"/>
              </a:rPr>
              <a:t>-free</a:t>
            </a:r>
            <a:endParaRPr lang="en-US" sz="2000" b="0" i="0" dirty="0">
              <a:solidFill>
                <a:srgbClr val="000000"/>
              </a:solidFill>
              <a:effectLst/>
              <a:latin typeface="Helvetica Neue"/>
            </a:endParaRPr>
          </a:p>
          <a:p>
            <a:pPr>
              <a:buFont typeface="Arial" panose="020B0604020202020204" pitchFamily="34" charset="0"/>
              <a:buChar char="•"/>
            </a:pPr>
            <a:endParaRPr lang="en-IN" sz="2000" dirty="0">
              <a:latin typeface="Helvetica Neue"/>
            </a:endParaRPr>
          </a:p>
        </p:txBody>
      </p:sp>
      <p:sp>
        <p:nvSpPr>
          <p:cNvPr id="9" name="Content Placeholder 8">
            <a:extLst>
              <a:ext uri="{FF2B5EF4-FFF2-40B4-BE49-F238E27FC236}">
                <a16:creationId xmlns:a16="http://schemas.microsoft.com/office/drawing/2014/main" id="{834E0C44-397C-4556-98A2-09E8A480794F}"/>
              </a:ext>
            </a:extLst>
          </p:cNvPr>
          <p:cNvSpPr>
            <a:spLocks noGrp="1"/>
          </p:cNvSpPr>
          <p:nvPr>
            <p:ph sz="half" idx="2"/>
          </p:nvPr>
        </p:nvSpPr>
        <p:spPr>
          <a:xfrm>
            <a:off x="6607966" y="1866900"/>
            <a:ext cx="4895056" cy="3124200"/>
          </a:xfrm>
        </p:spPr>
        <p:txBody>
          <a:bodyPr>
            <a:normAutofit/>
          </a:bodyPr>
          <a:lstStyle/>
          <a:p>
            <a:pPr>
              <a:buFont typeface="Arial" panose="020B0604020202020204" pitchFamily="34" charset="0"/>
              <a:buChar char="•"/>
            </a:pPr>
            <a:r>
              <a:rPr lang="en-US" sz="2000" dirty="0">
                <a:solidFill>
                  <a:schemeClr val="tx1"/>
                </a:solidFill>
                <a:latin typeface="Helvetica Neue"/>
              </a:rPr>
              <a:t>Forecasts are never 100% accurate. Let's face it: it's hard to predict the future.</a:t>
            </a:r>
          </a:p>
          <a:p>
            <a:pPr>
              <a:buFont typeface="Arial" panose="020B0604020202020204" pitchFamily="34" charset="0"/>
              <a:buChar char="•"/>
            </a:pPr>
            <a:r>
              <a:rPr lang="en-US" sz="2000" dirty="0">
                <a:solidFill>
                  <a:schemeClr val="tx1"/>
                </a:solidFill>
                <a:latin typeface="Helvetica Neue"/>
              </a:rPr>
              <a:t>It can be time-consuming and resource-intensive</a:t>
            </a:r>
          </a:p>
          <a:p>
            <a:pPr>
              <a:buFont typeface="Arial" panose="020B0604020202020204" pitchFamily="34" charset="0"/>
              <a:buChar char="•"/>
            </a:pPr>
            <a:r>
              <a:rPr lang="en-US" sz="2000" dirty="0">
                <a:solidFill>
                  <a:schemeClr val="tx1"/>
                </a:solidFill>
                <a:latin typeface="Helvetica Neue"/>
              </a:rPr>
              <a:t>It is country specific (Location Oriented).</a:t>
            </a:r>
          </a:p>
        </p:txBody>
      </p:sp>
      <p:cxnSp>
        <p:nvCxnSpPr>
          <p:cNvPr id="13" name="Straight Connector 12">
            <a:extLst>
              <a:ext uri="{FF2B5EF4-FFF2-40B4-BE49-F238E27FC236}">
                <a16:creationId xmlns:a16="http://schemas.microsoft.com/office/drawing/2014/main" id="{E6FACB06-CBD0-4043-99F6-386E715BF2F2}"/>
              </a:ext>
            </a:extLst>
          </p:cNvPr>
          <p:cNvCxnSpPr/>
          <p:nvPr/>
        </p:nvCxnSpPr>
        <p:spPr>
          <a:xfrm>
            <a:off x="6379367" y="1758462"/>
            <a:ext cx="0" cy="44049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7069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BACD8-FD8B-415A-BEB3-BC22BBD67B66}"/>
              </a:ext>
            </a:extLst>
          </p:cNvPr>
          <p:cNvSpPr>
            <a:spLocks noGrp="1"/>
          </p:cNvSpPr>
          <p:nvPr>
            <p:ph type="title"/>
          </p:nvPr>
        </p:nvSpPr>
        <p:spPr>
          <a:xfrm>
            <a:off x="3059723" y="2552700"/>
            <a:ext cx="4812077" cy="1752599"/>
          </a:xfrm>
        </p:spPr>
        <p:txBody>
          <a:bodyPr>
            <a:normAutofit/>
          </a:bodyPr>
          <a:lstStyle/>
          <a:p>
            <a:r>
              <a:rPr lang="en-US" sz="4800" b="1" u="sng" dirty="0">
                <a:latin typeface="Helvetica Neue"/>
              </a:rPr>
              <a:t>Thank you </a:t>
            </a:r>
            <a:endParaRPr lang="en-IN" sz="4800" b="1" u="sng" dirty="0">
              <a:latin typeface="Helvetica Neue"/>
            </a:endParaRPr>
          </a:p>
        </p:txBody>
      </p:sp>
      <mc:AlternateContent xmlns:mc="http://schemas.openxmlformats.org/markup-compatibility/2006">
        <mc:Choice xmlns:am3d="http://schemas.microsoft.com/office/drawing/2017/model3d" Requires="am3d">
          <p:graphicFrame>
            <p:nvGraphicFramePr>
              <p:cNvPr id="5" name="3D Model 4" descr="Purple flower patch">
                <a:extLst>
                  <a:ext uri="{FF2B5EF4-FFF2-40B4-BE49-F238E27FC236}">
                    <a16:creationId xmlns:a16="http://schemas.microsoft.com/office/drawing/2014/main" id="{5A943993-680B-4D1A-A552-45FF0D0372F8}"/>
                  </a:ext>
                </a:extLst>
              </p:cNvPr>
              <p:cNvGraphicFramePr>
                <a:graphicFrameLocks noChangeAspect="1"/>
              </p:cNvGraphicFramePr>
              <p:nvPr>
                <p:extLst>
                  <p:ext uri="{D42A27DB-BD31-4B8C-83A1-F6EECF244321}">
                    <p14:modId xmlns:p14="http://schemas.microsoft.com/office/powerpoint/2010/main" val="361060481"/>
                  </p:ext>
                </p:extLst>
              </p:nvPr>
            </p:nvGraphicFramePr>
            <p:xfrm>
              <a:off x="7710657" y="2063338"/>
              <a:ext cx="2446327" cy="2294026"/>
            </p:xfrm>
            <a:graphic>
              <a:graphicData uri="http://schemas.microsoft.com/office/drawing/2017/model3d">
                <am3d:model3d r:embed="rId2">
                  <am3d:spPr>
                    <a:xfrm>
                      <a:off x="0" y="0"/>
                      <a:ext cx="2446327" cy="2294026"/>
                    </a:xfrm>
                    <a:prstGeom prst="rect">
                      <a:avLst/>
                    </a:prstGeom>
                  </am3d:spPr>
                  <am3d:camera>
                    <am3d:pos x="0" y="0" z="76080099"/>
                    <am3d:up dx="0" dy="36000000" dz="0"/>
                    <am3d:lookAt x="0" y="0" z="0"/>
                    <am3d:perspective fov="2700000"/>
                  </am3d:camera>
                  <am3d:trans>
                    <am3d:meterPerModelUnit n="8188785" d="1000000"/>
                    <am3d:preTrans dx="0" dy="-18000000" dz="0"/>
                    <am3d:scale>
                      <am3d:sx n="1000000" d="1000000"/>
                      <am3d:sy n="1000000" d="1000000"/>
                      <am3d:sz n="1000000" d="1000000"/>
                    </am3d:scale>
                    <am3d:rot ax="3115332" ay="284320" az="361155"/>
                    <am3d:postTrans dx="0" dy="0" dz="0"/>
                  </am3d:trans>
                  <am3d:raster rName="Office3DRenderer" rVer="16.0.8326">
                    <am3d:blip r:embed="rId3"/>
                  </am3d:raster>
                  <am3d:objViewport viewportSz="39693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Purple flower patch">
                <a:extLst>
                  <a:ext uri="{FF2B5EF4-FFF2-40B4-BE49-F238E27FC236}">
                    <a16:creationId xmlns:a16="http://schemas.microsoft.com/office/drawing/2014/main" id="{5A943993-680B-4D1A-A552-45FF0D0372F8}"/>
                  </a:ext>
                </a:extLst>
              </p:cNvPr>
              <p:cNvPicPr>
                <a:picLocks noGrp="1" noRot="1" noChangeAspect="1" noMove="1" noResize="1" noEditPoints="1" noAdjustHandles="1" noChangeArrowheads="1" noChangeShapeType="1" noCrop="1"/>
              </p:cNvPicPr>
              <p:nvPr/>
            </p:nvPicPr>
            <p:blipFill>
              <a:blip r:embed="rId3"/>
              <a:stretch>
                <a:fillRect/>
              </a:stretch>
            </p:blipFill>
            <p:spPr>
              <a:xfrm>
                <a:off x="7710657" y="2063338"/>
                <a:ext cx="2446327" cy="2294026"/>
              </a:xfrm>
              <a:prstGeom prst="rect">
                <a:avLst/>
              </a:prstGeom>
            </p:spPr>
          </p:pic>
        </mc:Fallback>
      </mc:AlternateContent>
    </p:spTree>
    <p:extLst>
      <p:ext uri="{BB962C8B-B14F-4D97-AF65-F5344CB8AC3E}">
        <p14:creationId xmlns:p14="http://schemas.microsoft.com/office/powerpoint/2010/main" val="1062241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42CF8-3494-44A0-A5F6-D9A0D57E8F45}"/>
              </a:ext>
            </a:extLst>
          </p:cNvPr>
          <p:cNvSpPr>
            <a:spLocks noGrp="1"/>
          </p:cNvSpPr>
          <p:nvPr>
            <p:ph type="title"/>
          </p:nvPr>
        </p:nvSpPr>
        <p:spPr>
          <a:xfrm>
            <a:off x="1730495" y="1101968"/>
            <a:ext cx="10018713" cy="1565031"/>
          </a:xfrm>
        </p:spPr>
        <p:txBody>
          <a:bodyPr/>
          <a:lstStyle/>
          <a:p>
            <a:pPr algn="l"/>
            <a:r>
              <a:rPr lang="en-US" b="1" dirty="0">
                <a:latin typeface="Helvetica Neue"/>
              </a:rPr>
              <a:t>Outlines :</a:t>
            </a:r>
            <a:endParaRPr lang="en-IN" b="1" dirty="0">
              <a:latin typeface="Helvetica Neue"/>
            </a:endParaRPr>
          </a:p>
        </p:txBody>
      </p:sp>
      <p:sp>
        <p:nvSpPr>
          <p:cNvPr id="3" name="Content Placeholder 2">
            <a:extLst>
              <a:ext uri="{FF2B5EF4-FFF2-40B4-BE49-F238E27FC236}">
                <a16:creationId xmlns:a16="http://schemas.microsoft.com/office/drawing/2014/main" id="{FF9E9366-E121-4173-AAAF-1B4019FF1D49}"/>
              </a:ext>
            </a:extLst>
          </p:cNvPr>
          <p:cNvSpPr>
            <a:spLocks noGrp="1"/>
          </p:cNvSpPr>
          <p:nvPr>
            <p:ph idx="1"/>
          </p:nvPr>
        </p:nvSpPr>
        <p:spPr>
          <a:xfrm>
            <a:off x="1642571" y="2666999"/>
            <a:ext cx="5910021" cy="3124201"/>
          </a:xfrm>
        </p:spPr>
        <p:txBody>
          <a:bodyPr>
            <a:normAutofit/>
          </a:bodyPr>
          <a:lstStyle/>
          <a:p>
            <a:pPr>
              <a:buFont typeface="Wingdings" panose="05000000000000000000" pitchFamily="2" charset="2"/>
              <a:buChar char="§"/>
            </a:pPr>
            <a:r>
              <a:rPr lang="en-US" sz="2400" dirty="0">
                <a:latin typeface="Helvetica Neue"/>
              </a:rPr>
              <a:t>What is Stock Price Prediction ?</a:t>
            </a:r>
          </a:p>
          <a:p>
            <a:pPr>
              <a:buFont typeface="Wingdings" panose="05000000000000000000" pitchFamily="2" charset="2"/>
              <a:buChar char="§"/>
            </a:pPr>
            <a:r>
              <a:rPr lang="en-IN" sz="2400" dirty="0">
                <a:latin typeface="Helvetica Neue"/>
              </a:rPr>
              <a:t>Why Stock Price Prediction needed ?</a:t>
            </a:r>
          </a:p>
          <a:p>
            <a:pPr>
              <a:buFont typeface="Wingdings" panose="05000000000000000000" pitchFamily="2" charset="2"/>
              <a:buChar char="§"/>
            </a:pPr>
            <a:r>
              <a:rPr lang="en-IN" sz="2400" dirty="0">
                <a:latin typeface="Helvetica Neue"/>
              </a:rPr>
              <a:t>How it Works ?</a:t>
            </a:r>
          </a:p>
          <a:p>
            <a:pPr>
              <a:buFont typeface="Wingdings" panose="05000000000000000000" pitchFamily="2" charset="2"/>
              <a:buChar char="§"/>
            </a:pPr>
            <a:r>
              <a:rPr lang="en-IN" dirty="0">
                <a:latin typeface="Helvetica Neue"/>
              </a:rPr>
              <a:t>Python’s Modules</a:t>
            </a:r>
            <a:endParaRPr lang="en-IN" sz="2400" dirty="0">
              <a:latin typeface="Helvetica Neue"/>
            </a:endParaRPr>
          </a:p>
          <a:p>
            <a:pPr>
              <a:buFont typeface="Wingdings" panose="05000000000000000000" pitchFamily="2" charset="2"/>
              <a:buChar char="§"/>
            </a:pPr>
            <a:r>
              <a:rPr lang="en-IN" sz="2400" dirty="0">
                <a:latin typeface="Helvetica Neue"/>
              </a:rPr>
              <a:t>Advantages &amp; Disadvantage</a:t>
            </a:r>
          </a:p>
        </p:txBody>
      </p:sp>
      <mc:AlternateContent xmlns:mc="http://schemas.openxmlformats.org/markup-compatibility/2006">
        <mc:Choice xmlns:am3d="http://schemas.microsoft.com/office/drawing/2017/model3d" Requires="am3d">
          <p:graphicFrame>
            <p:nvGraphicFramePr>
              <p:cNvPr id="4" name="3D Model 3" descr="Upward Trend">
                <a:extLst>
                  <a:ext uri="{FF2B5EF4-FFF2-40B4-BE49-F238E27FC236}">
                    <a16:creationId xmlns:a16="http://schemas.microsoft.com/office/drawing/2014/main" id="{26FCB33F-619E-4BD5-BA3C-534DBC348FF4}"/>
                  </a:ext>
                </a:extLst>
              </p:cNvPr>
              <p:cNvGraphicFramePr>
                <a:graphicFrameLocks noChangeAspect="1"/>
              </p:cNvGraphicFramePr>
              <p:nvPr>
                <p:extLst>
                  <p:ext uri="{D42A27DB-BD31-4B8C-83A1-F6EECF244321}">
                    <p14:modId xmlns:p14="http://schemas.microsoft.com/office/powerpoint/2010/main" val="416807210"/>
                  </p:ext>
                </p:extLst>
              </p:nvPr>
            </p:nvGraphicFramePr>
            <p:xfrm>
              <a:off x="7154191" y="2047542"/>
              <a:ext cx="3616202" cy="3743658"/>
            </p:xfrm>
            <a:graphic>
              <a:graphicData uri="http://schemas.microsoft.com/office/drawing/2017/model3d">
                <am3d:model3d r:embed="rId2">
                  <am3d:spPr>
                    <a:xfrm>
                      <a:off x="0" y="0"/>
                      <a:ext cx="3616202" cy="3743658"/>
                    </a:xfrm>
                    <a:prstGeom prst="rect">
                      <a:avLst/>
                    </a:prstGeom>
                  </am3d:spPr>
                  <am3d:camera>
                    <am3d:pos x="0" y="0" z="65012918"/>
                    <am3d:up dx="0" dy="36000000" dz="0"/>
                    <am3d:lookAt x="0" y="0" z="0"/>
                    <am3d:perspective fov="2700000"/>
                  </am3d:camera>
                  <am3d:trans>
                    <am3d:meterPerModelUnit n="101711" d="1000000"/>
                    <am3d:preTrans dx="0" dy="-16609428" dz="0"/>
                    <am3d:scale>
                      <am3d:sx n="1000000" d="1000000"/>
                      <am3d:sy n="1000000" d="1000000"/>
                      <am3d:sz n="1000000" d="1000000"/>
                    </am3d:scale>
                    <am3d:rot ax="365398" ay="878921" az="92733"/>
                    <am3d:postTrans dx="0" dy="0" dz="0"/>
                  </am3d:trans>
                  <am3d:raster rName="Office3DRenderer" rVer="16.0.8326">
                    <am3d:blip r:embed="rId3"/>
                  </am3d:raster>
                  <am3d:objViewport viewportSz="515784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Upward Trend">
                <a:extLst>
                  <a:ext uri="{FF2B5EF4-FFF2-40B4-BE49-F238E27FC236}">
                    <a16:creationId xmlns:a16="http://schemas.microsoft.com/office/drawing/2014/main" id="{26FCB33F-619E-4BD5-BA3C-534DBC348FF4}"/>
                  </a:ext>
                </a:extLst>
              </p:cNvPr>
              <p:cNvPicPr>
                <a:picLocks noGrp="1" noRot="1" noChangeAspect="1" noMove="1" noResize="1" noEditPoints="1" noAdjustHandles="1" noChangeArrowheads="1" noChangeShapeType="1" noCrop="1"/>
              </p:cNvPicPr>
              <p:nvPr/>
            </p:nvPicPr>
            <p:blipFill>
              <a:blip r:embed="rId3"/>
              <a:stretch>
                <a:fillRect/>
              </a:stretch>
            </p:blipFill>
            <p:spPr>
              <a:xfrm>
                <a:off x="7154191" y="2047542"/>
                <a:ext cx="3616202" cy="3743658"/>
              </a:xfrm>
              <a:prstGeom prst="rect">
                <a:avLst/>
              </a:prstGeom>
            </p:spPr>
          </p:pic>
        </mc:Fallback>
      </mc:AlternateContent>
    </p:spTree>
    <p:extLst>
      <p:ext uri="{BB962C8B-B14F-4D97-AF65-F5344CB8AC3E}">
        <p14:creationId xmlns:p14="http://schemas.microsoft.com/office/powerpoint/2010/main" val="9470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BFD44-766D-42AA-A201-815DE2305E99}"/>
              </a:ext>
            </a:extLst>
          </p:cNvPr>
          <p:cNvSpPr>
            <a:spLocks noGrp="1"/>
          </p:cNvSpPr>
          <p:nvPr>
            <p:ph type="title"/>
          </p:nvPr>
        </p:nvSpPr>
        <p:spPr>
          <a:xfrm>
            <a:off x="1193995" y="1148250"/>
            <a:ext cx="10058400" cy="856397"/>
          </a:xfrm>
        </p:spPr>
        <p:txBody>
          <a:bodyPr>
            <a:normAutofit/>
          </a:bodyPr>
          <a:lstStyle/>
          <a:p>
            <a:r>
              <a:rPr lang="en-US" sz="4000" b="1" dirty="0">
                <a:latin typeface="+mn-lt"/>
              </a:rPr>
              <a:t>What is Stock Price Prediction ?</a:t>
            </a:r>
            <a:endParaRPr lang="en-IN" sz="4000" b="1" dirty="0">
              <a:latin typeface="+mn-lt"/>
            </a:endParaRPr>
          </a:p>
        </p:txBody>
      </p:sp>
      <p:sp>
        <p:nvSpPr>
          <p:cNvPr id="3" name="Content Placeholder 2">
            <a:extLst>
              <a:ext uri="{FF2B5EF4-FFF2-40B4-BE49-F238E27FC236}">
                <a16:creationId xmlns:a16="http://schemas.microsoft.com/office/drawing/2014/main" id="{D7BC4013-FA8F-4FC8-9634-8C6A496C8062}"/>
              </a:ext>
            </a:extLst>
          </p:cNvPr>
          <p:cNvSpPr>
            <a:spLocks noGrp="1"/>
          </p:cNvSpPr>
          <p:nvPr>
            <p:ph idx="1"/>
          </p:nvPr>
        </p:nvSpPr>
        <p:spPr>
          <a:xfrm>
            <a:off x="1652954" y="2087944"/>
            <a:ext cx="9599441" cy="4506286"/>
          </a:xfrm>
        </p:spPr>
        <p:txBody>
          <a:bodyPr>
            <a:normAutofit/>
          </a:bodyPr>
          <a:lstStyle/>
          <a:p>
            <a:pPr>
              <a:buFont typeface="Arial" panose="020B0604020202020204" pitchFamily="34" charset="0"/>
              <a:buChar char="•"/>
            </a:pPr>
            <a:r>
              <a:rPr lang="en-US" sz="2100" dirty="0">
                <a:latin typeface="Helvetica Neue"/>
              </a:rPr>
              <a:t>Stock price prediction is the act of trying to determine the future value of a company stock or other financial instrument traded on an exchange. </a:t>
            </a:r>
          </a:p>
          <a:p>
            <a:pPr>
              <a:buFont typeface="Arial" panose="020B0604020202020204" pitchFamily="34" charset="0"/>
              <a:buChar char="•"/>
            </a:pPr>
            <a:r>
              <a:rPr lang="en-US" sz="2100" dirty="0">
                <a:latin typeface="Helvetica Neue"/>
              </a:rPr>
              <a:t>The successful prediction of a stock's future price could yield significant profit. </a:t>
            </a:r>
          </a:p>
          <a:p>
            <a:pPr>
              <a:buFont typeface="Arial" panose="020B0604020202020204" pitchFamily="34" charset="0"/>
              <a:buChar char="•"/>
            </a:pPr>
            <a:r>
              <a:rPr lang="en-US" sz="2100" dirty="0">
                <a:latin typeface="Helvetica Neue"/>
              </a:rPr>
              <a:t>The efficient-market hypothesis suggests that stock prices reflect all currently available information and any price changes that are not based on newly revealed information thus are inherently unpredictable. </a:t>
            </a:r>
          </a:p>
          <a:p>
            <a:pPr>
              <a:buFont typeface="Arial" panose="020B0604020202020204" pitchFamily="34" charset="0"/>
              <a:buChar char="•"/>
            </a:pPr>
            <a:r>
              <a:rPr lang="en-US" sz="2100" dirty="0">
                <a:latin typeface="Helvetica Neue"/>
              </a:rPr>
              <a:t>Others disagree and those with this viewpoint possess myriad methods and technologies which purportedly allow them to gain future price information</a:t>
            </a:r>
            <a:r>
              <a:rPr lang="en-US" sz="2100" dirty="0">
                <a:solidFill>
                  <a:srgbClr val="202122"/>
                </a:solidFill>
                <a:effectLst/>
                <a:latin typeface="Helvetica Neue"/>
                <a:ea typeface="Times New Roman" panose="02020603050405020304" pitchFamily="18" charset="0"/>
                <a:cs typeface="Times New Roman" panose="02020603050405020304" pitchFamily="18" charset="0"/>
              </a:rPr>
              <a:t>.</a:t>
            </a:r>
            <a:endParaRPr lang="en-IN" sz="2100" dirty="0">
              <a:effectLst/>
              <a:latin typeface="Helvetica Neue"/>
              <a:ea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IN" sz="2100" dirty="0">
              <a:latin typeface="Helvetica Neue"/>
            </a:endParaRPr>
          </a:p>
        </p:txBody>
      </p:sp>
    </p:spTree>
    <p:extLst>
      <p:ext uri="{BB962C8B-B14F-4D97-AF65-F5344CB8AC3E}">
        <p14:creationId xmlns:p14="http://schemas.microsoft.com/office/powerpoint/2010/main" val="1925295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0661E-9EBE-420D-8A2F-465F9BE96E71}"/>
              </a:ext>
            </a:extLst>
          </p:cNvPr>
          <p:cNvSpPr>
            <a:spLocks noGrp="1"/>
          </p:cNvSpPr>
          <p:nvPr>
            <p:ph type="title"/>
          </p:nvPr>
        </p:nvSpPr>
        <p:spPr>
          <a:xfrm>
            <a:off x="1066800" y="1327637"/>
            <a:ext cx="10058400" cy="814168"/>
          </a:xfrm>
        </p:spPr>
        <p:txBody>
          <a:bodyPr>
            <a:normAutofit/>
          </a:bodyPr>
          <a:lstStyle/>
          <a:p>
            <a:r>
              <a:rPr lang="en-IN" sz="4000" b="1" dirty="0">
                <a:latin typeface="+mn-lt"/>
              </a:rPr>
              <a:t>Why Stock Price Prediction is needed ?</a:t>
            </a:r>
          </a:p>
        </p:txBody>
      </p:sp>
      <p:sp>
        <p:nvSpPr>
          <p:cNvPr id="3" name="Content Placeholder 2">
            <a:extLst>
              <a:ext uri="{FF2B5EF4-FFF2-40B4-BE49-F238E27FC236}">
                <a16:creationId xmlns:a16="http://schemas.microsoft.com/office/drawing/2014/main" id="{4B53D222-F764-4F94-BA39-B4C333B385D7}"/>
              </a:ext>
            </a:extLst>
          </p:cNvPr>
          <p:cNvSpPr>
            <a:spLocks noGrp="1"/>
          </p:cNvSpPr>
          <p:nvPr>
            <p:ph idx="1"/>
          </p:nvPr>
        </p:nvSpPr>
        <p:spPr>
          <a:xfrm>
            <a:off x="1732331" y="1895621"/>
            <a:ext cx="9392869" cy="3918439"/>
          </a:xfrm>
        </p:spPr>
        <p:txBody>
          <a:bodyPr>
            <a:noAutofit/>
          </a:bodyPr>
          <a:lstStyle/>
          <a:p>
            <a:pPr>
              <a:buFont typeface="Arial" panose="020B0604020202020204" pitchFamily="34" charset="0"/>
              <a:buChar char="•"/>
            </a:pPr>
            <a:r>
              <a:rPr lang="en-US" dirty="0">
                <a:solidFill>
                  <a:srgbClr val="000000"/>
                </a:solidFill>
                <a:effectLst/>
                <a:latin typeface="Helvetica Neue"/>
                <a:ea typeface="Times New Roman" panose="02020603050405020304" pitchFamily="18" charset="0"/>
                <a:cs typeface="Times New Roman" panose="02020603050405020304" pitchFamily="18" charset="0"/>
              </a:rPr>
              <a:t>Stock Market Price prediction offers great profit avenues and is a fundamental stimulus for most researchers in this area.</a:t>
            </a:r>
          </a:p>
          <a:p>
            <a:pPr>
              <a:buFont typeface="Arial" panose="020B0604020202020204" pitchFamily="34" charset="0"/>
              <a:buChar char="•"/>
            </a:pPr>
            <a:r>
              <a:rPr lang="en-US" b="0" i="0" dirty="0">
                <a:solidFill>
                  <a:srgbClr val="000000"/>
                </a:solidFill>
                <a:effectLst/>
                <a:latin typeface="Helvetica Neue"/>
              </a:rPr>
              <a:t>Stock market prediction aims to determine the future movement of the stock value of a financial exchange. </a:t>
            </a:r>
          </a:p>
          <a:p>
            <a:pPr>
              <a:buFont typeface="Arial" panose="020B0604020202020204" pitchFamily="34" charset="0"/>
              <a:buChar char="•"/>
            </a:pPr>
            <a:r>
              <a:rPr lang="en-US" b="0" i="0" dirty="0">
                <a:solidFill>
                  <a:srgbClr val="000000"/>
                </a:solidFill>
                <a:effectLst/>
                <a:latin typeface="Helvetica Neue"/>
              </a:rPr>
              <a:t>The accurate prediction of share price movement will lead to more profit investors can make. </a:t>
            </a:r>
          </a:p>
        </p:txBody>
      </p:sp>
    </p:spTree>
    <p:extLst>
      <p:ext uri="{BB962C8B-B14F-4D97-AF65-F5344CB8AC3E}">
        <p14:creationId xmlns:p14="http://schemas.microsoft.com/office/powerpoint/2010/main" val="721378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0661E-9EBE-420D-8A2F-465F9BE96E71}"/>
              </a:ext>
            </a:extLst>
          </p:cNvPr>
          <p:cNvSpPr>
            <a:spLocks noGrp="1"/>
          </p:cNvSpPr>
          <p:nvPr>
            <p:ph type="title"/>
          </p:nvPr>
        </p:nvSpPr>
        <p:spPr>
          <a:xfrm>
            <a:off x="1484310" y="826477"/>
            <a:ext cx="10058400" cy="814168"/>
          </a:xfrm>
        </p:spPr>
        <p:txBody>
          <a:bodyPr>
            <a:normAutofit/>
          </a:bodyPr>
          <a:lstStyle/>
          <a:p>
            <a:r>
              <a:rPr lang="en-IN" sz="4000" b="1" dirty="0">
                <a:latin typeface="+mn-lt"/>
              </a:rPr>
              <a:t>Why Stock Price Prediction needed ?(con..)</a:t>
            </a:r>
          </a:p>
        </p:txBody>
      </p:sp>
      <p:sp>
        <p:nvSpPr>
          <p:cNvPr id="3" name="Content Placeholder 2">
            <a:extLst>
              <a:ext uri="{FF2B5EF4-FFF2-40B4-BE49-F238E27FC236}">
                <a16:creationId xmlns:a16="http://schemas.microsoft.com/office/drawing/2014/main" id="{4B53D222-F764-4F94-BA39-B4C333B385D7}"/>
              </a:ext>
            </a:extLst>
          </p:cNvPr>
          <p:cNvSpPr>
            <a:spLocks noGrp="1"/>
          </p:cNvSpPr>
          <p:nvPr>
            <p:ph idx="1"/>
          </p:nvPr>
        </p:nvSpPr>
        <p:spPr>
          <a:xfrm>
            <a:off x="1484310" y="1872762"/>
            <a:ext cx="10018713" cy="4044461"/>
          </a:xfrm>
        </p:spPr>
        <p:txBody>
          <a:bodyPr>
            <a:noAutofit/>
          </a:bodyPr>
          <a:lstStyle/>
          <a:p>
            <a:pPr>
              <a:buFont typeface="Arial" panose="020B0604020202020204" pitchFamily="34" charset="0"/>
              <a:buChar char="•"/>
            </a:pPr>
            <a:r>
              <a:rPr lang="en-US" b="0" i="0" dirty="0">
                <a:solidFill>
                  <a:srgbClr val="000000"/>
                </a:solidFill>
                <a:effectLst/>
                <a:latin typeface="Helvetica Neue"/>
              </a:rPr>
              <a:t>Predicting how the stock market will move is one of the most challenging issues due to many factors that involved in the stock prediction, such as interest rates, politics, and economic growth that make the stock market volatile and very hard to predict accurately. </a:t>
            </a:r>
          </a:p>
          <a:p>
            <a:pPr>
              <a:buFont typeface="Arial" panose="020B0604020202020204" pitchFamily="34" charset="0"/>
              <a:buChar char="•"/>
            </a:pPr>
            <a:r>
              <a:rPr lang="en-US" b="0" i="0" dirty="0">
                <a:solidFill>
                  <a:srgbClr val="000000"/>
                </a:solidFill>
                <a:effectLst/>
                <a:latin typeface="Helvetica Neue"/>
              </a:rPr>
              <a:t>The prediction of shares offers huge chances for profit and is a major motivation for research in this area; knowledge of stock movements by a fraction of a second can lead to high profits.</a:t>
            </a:r>
          </a:p>
          <a:p>
            <a:pPr>
              <a:buFont typeface="Arial" panose="020B0604020202020204" pitchFamily="34" charset="0"/>
              <a:buChar char="•"/>
            </a:pPr>
            <a:r>
              <a:rPr lang="en-US" b="0" i="0" dirty="0">
                <a:solidFill>
                  <a:srgbClr val="000000"/>
                </a:solidFill>
                <a:effectLst/>
                <a:latin typeface="Helvetica Neue"/>
              </a:rPr>
              <a:t> Since stock investment is a major financial market activity, a lack of accurate knowledge and detailed information would lead to an inevitable loss of investment. </a:t>
            </a:r>
            <a:endParaRPr lang="en-IN" dirty="0">
              <a:latin typeface="Helvetica Neue"/>
            </a:endParaRPr>
          </a:p>
        </p:txBody>
      </p:sp>
    </p:spTree>
    <p:extLst>
      <p:ext uri="{BB962C8B-B14F-4D97-AF65-F5344CB8AC3E}">
        <p14:creationId xmlns:p14="http://schemas.microsoft.com/office/powerpoint/2010/main" val="2131570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33D86-E9FE-4FB5-B32D-209A12836DB9}"/>
              </a:ext>
            </a:extLst>
          </p:cNvPr>
          <p:cNvSpPr>
            <a:spLocks noGrp="1"/>
          </p:cNvSpPr>
          <p:nvPr>
            <p:ph type="title"/>
          </p:nvPr>
        </p:nvSpPr>
        <p:spPr>
          <a:xfrm>
            <a:off x="1066800" y="699200"/>
            <a:ext cx="10058400" cy="748454"/>
          </a:xfrm>
        </p:spPr>
        <p:txBody>
          <a:bodyPr>
            <a:normAutofit/>
          </a:bodyPr>
          <a:lstStyle/>
          <a:p>
            <a:r>
              <a:rPr lang="en-US" b="1" dirty="0">
                <a:latin typeface="Helvetica Neue"/>
              </a:rPr>
              <a:t>L</a:t>
            </a:r>
            <a:r>
              <a:rPr lang="en-IN" b="1" dirty="0" err="1">
                <a:latin typeface="Helvetica Neue"/>
              </a:rPr>
              <a:t>inear</a:t>
            </a:r>
            <a:r>
              <a:rPr lang="en-IN" b="1" dirty="0">
                <a:latin typeface="Helvetica Neue"/>
              </a:rPr>
              <a:t> Regression</a:t>
            </a:r>
            <a:endParaRPr lang="en-IN" sz="4000" b="1" dirty="0">
              <a:latin typeface="Helvetica Neue"/>
            </a:endParaRPr>
          </a:p>
        </p:txBody>
      </p:sp>
      <p:sp>
        <p:nvSpPr>
          <p:cNvPr id="3" name="Content Placeholder 2">
            <a:extLst>
              <a:ext uri="{FF2B5EF4-FFF2-40B4-BE49-F238E27FC236}">
                <a16:creationId xmlns:a16="http://schemas.microsoft.com/office/drawing/2014/main" id="{65E79D81-157E-420C-8760-AF21E335202F}"/>
              </a:ext>
            </a:extLst>
          </p:cNvPr>
          <p:cNvSpPr>
            <a:spLocks noGrp="1"/>
          </p:cNvSpPr>
          <p:nvPr>
            <p:ph idx="1"/>
          </p:nvPr>
        </p:nvSpPr>
        <p:spPr>
          <a:xfrm>
            <a:off x="1459524" y="901765"/>
            <a:ext cx="5928941" cy="4023360"/>
          </a:xfrm>
        </p:spPr>
        <p:txBody>
          <a:bodyPr>
            <a:normAutofit/>
          </a:bodyPr>
          <a:lstStyle/>
          <a:p>
            <a:pPr>
              <a:buFont typeface="Arial" panose="020B0604020202020204" pitchFamily="34" charset="0"/>
              <a:buChar char="•"/>
            </a:pPr>
            <a:r>
              <a:rPr lang="en-US" sz="2000" b="0" i="0" dirty="0">
                <a:solidFill>
                  <a:srgbClr val="494949"/>
                </a:solidFill>
                <a:effectLst/>
                <a:latin typeface="Helvetica Neue"/>
              </a:rPr>
              <a:t>Linear Regression is an approach for modeling the relationship between a scalar dependent variable y and one or more explanatory variables (or independent variables) denoted X</a:t>
            </a:r>
          </a:p>
          <a:p>
            <a:pPr>
              <a:buFont typeface="Arial" panose="020B0604020202020204" pitchFamily="34" charset="0"/>
              <a:buChar char="•"/>
            </a:pPr>
            <a:endParaRPr lang="en-US" sz="2000" dirty="0">
              <a:solidFill>
                <a:srgbClr val="000000"/>
              </a:solidFill>
              <a:effectLst/>
              <a:latin typeface="Helvetica Neue"/>
              <a:ea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91AF5A3-8069-4C5C-ADB9-82BB0FB8ED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7430" y="4065677"/>
            <a:ext cx="5545015" cy="1718896"/>
          </a:xfrm>
          <a:prstGeom prst="rect">
            <a:avLst/>
          </a:prstGeom>
        </p:spPr>
      </p:pic>
      <p:pic>
        <p:nvPicPr>
          <p:cNvPr id="7" name="Picture 6">
            <a:extLst>
              <a:ext uri="{FF2B5EF4-FFF2-40B4-BE49-F238E27FC236}">
                <a16:creationId xmlns:a16="http://schemas.microsoft.com/office/drawing/2014/main" id="{54008F3D-1776-4452-97BA-2FD47CAEC0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8465" y="2257294"/>
            <a:ext cx="4472357" cy="3616766"/>
          </a:xfrm>
          <a:prstGeom prst="rect">
            <a:avLst/>
          </a:prstGeom>
        </p:spPr>
      </p:pic>
    </p:spTree>
    <p:extLst>
      <p:ext uri="{BB962C8B-B14F-4D97-AF65-F5344CB8AC3E}">
        <p14:creationId xmlns:p14="http://schemas.microsoft.com/office/powerpoint/2010/main" val="3219350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DF8828-6F5A-4182-8659-33AED0B63AAB}"/>
              </a:ext>
            </a:extLst>
          </p:cNvPr>
          <p:cNvSpPr>
            <a:spLocks noGrp="1"/>
          </p:cNvSpPr>
          <p:nvPr>
            <p:ph idx="1"/>
          </p:nvPr>
        </p:nvSpPr>
        <p:spPr>
          <a:xfrm>
            <a:off x="2073394" y="1028700"/>
            <a:ext cx="10018713" cy="2453054"/>
          </a:xfrm>
        </p:spPr>
        <p:txBody>
          <a:bodyPr>
            <a:normAutofit/>
          </a:bodyPr>
          <a:lstStyle/>
          <a:p>
            <a:r>
              <a:rPr lang="en-US" sz="2000" b="0" i="0" dirty="0">
                <a:solidFill>
                  <a:srgbClr val="494949"/>
                </a:solidFill>
                <a:effectLst/>
                <a:latin typeface="Helvetica Neue"/>
              </a:rPr>
              <a:t>we are holding Canara bank stock and want to see how changes in Bank Nifty’s (bank index) price affect Canara’s stock price. Our aim is to find a function that will help us predict prices of Canara bank based on the given price of the index.</a:t>
            </a:r>
          </a:p>
          <a:p>
            <a:endParaRPr lang="en-US" sz="2000" b="0" i="0" dirty="0">
              <a:solidFill>
                <a:srgbClr val="494949"/>
              </a:solidFill>
              <a:effectLst/>
              <a:latin typeface="Helvetica Neue"/>
            </a:endParaRPr>
          </a:p>
          <a:p>
            <a:endParaRPr lang="en-IN" sz="2000" dirty="0">
              <a:latin typeface="Helvetica Neue"/>
            </a:endParaRPr>
          </a:p>
        </p:txBody>
      </p:sp>
      <p:pic>
        <p:nvPicPr>
          <p:cNvPr id="7" name="Picture 6">
            <a:extLst>
              <a:ext uri="{FF2B5EF4-FFF2-40B4-BE49-F238E27FC236}">
                <a16:creationId xmlns:a16="http://schemas.microsoft.com/office/drawing/2014/main" id="{CF70705E-2D5A-417D-8D4B-9CADCF71694E}"/>
              </a:ext>
            </a:extLst>
          </p:cNvPr>
          <p:cNvPicPr>
            <a:picLocks noChangeAspect="1"/>
          </p:cNvPicPr>
          <p:nvPr/>
        </p:nvPicPr>
        <p:blipFill>
          <a:blip r:embed="rId2"/>
          <a:stretch>
            <a:fillRect/>
          </a:stretch>
        </p:blipFill>
        <p:spPr>
          <a:xfrm>
            <a:off x="2336760" y="2543122"/>
            <a:ext cx="9119618" cy="3717001"/>
          </a:xfrm>
          <a:prstGeom prst="rect">
            <a:avLst/>
          </a:prstGeom>
        </p:spPr>
      </p:pic>
      <p:sp>
        <p:nvSpPr>
          <p:cNvPr id="8" name="TextBox 7">
            <a:extLst>
              <a:ext uri="{FF2B5EF4-FFF2-40B4-BE49-F238E27FC236}">
                <a16:creationId xmlns:a16="http://schemas.microsoft.com/office/drawing/2014/main" id="{EC2EC662-32A5-4A82-9215-FF8E0A3E9769}"/>
              </a:ext>
            </a:extLst>
          </p:cNvPr>
          <p:cNvSpPr txBox="1"/>
          <p:nvPr/>
        </p:nvSpPr>
        <p:spPr>
          <a:xfrm>
            <a:off x="2073394" y="597877"/>
            <a:ext cx="7596554" cy="523220"/>
          </a:xfrm>
          <a:prstGeom prst="rect">
            <a:avLst/>
          </a:prstGeom>
          <a:noFill/>
        </p:spPr>
        <p:txBody>
          <a:bodyPr wrap="square" rtlCol="0">
            <a:spAutoFit/>
          </a:bodyPr>
          <a:lstStyle/>
          <a:p>
            <a:r>
              <a:rPr lang="en-US" sz="2800" dirty="0">
                <a:latin typeface="Helvetica Neue"/>
                <a:cs typeface="Calibri" panose="020F0502020204030204" pitchFamily="34" charset="0"/>
              </a:rPr>
              <a:t>How Linear Regression works ?</a:t>
            </a:r>
            <a:endParaRPr lang="en-IN" sz="2800" dirty="0">
              <a:latin typeface="Helvetica Neue"/>
              <a:cs typeface="Calibri" panose="020F0502020204030204" pitchFamily="34" charset="0"/>
            </a:endParaRPr>
          </a:p>
        </p:txBody>
      </p:sp>
    </p:spTree>
    <p:extLst>
      <p:ext uri="{BB962C8B-B14F-4D97-AF65-F5344CB8AC3E}">
        <p14:creationId xmlns:p14="http://schemas.microsoft.com/office/powerpoint/2010/main" val="2597870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517CD4F-C2EA-410F-BE49-79FE6976D530}"/>
              </a:ext>
            </a:extLst>
          </p:cNvPr>
          <p:cNvSpPr txBox="1"/>
          <p:nvPr/>
        </p:nvSpPr>
        <p:spPr>
          <a:xfrm>
            <a:off x="1998115" y="5345724"/>
            <a:ext cx="9064824" cy="646331"/>
          </a:xfrm>
          <a:prstGeom prst="rect">
            <a:avLst/>
          </a:prstGeom>
          <a:noFill/>
        </p:spPr>
        <p:txBody>
          <a:bodyPr wrap="square" rtlCol="0">
            <a:spAutoFit/>
          </a:bodyPr>
          <a:lstStyle/>
          <a:p>
            <a:r>
              <a:rPr lang="en-US" b="0" i="0" dirty="0">
                <a:solidFill>
                  <a:srgbClr val="494949"/>
                </a:solidFill>
                <a:effectLst/>
                <a:latin typeface="Helvetica Neue"/>
              </a:rPr>
              <a:t>[ regression line which has a coefficient of determination(R</a:t>
            </a:r>
            <a:r>
              <a:rPr lang="en-US" b="0" i="0" baseline="30000" dirty="0">
                <a:solidFill>
                  <a:srgbClr val="494949"/>
                </a:solidFill>
                <a:effectLst/>
                <a:latin typeface="Helvetica Neue"/>
              </a:rPr>
              <a:t>2</a:t>
            </a:r>
            <a:r>
              <a:rPr lang="en-US" b="0" i="0" dirty="0">
                <a:solidFill>
                  <a:srgbClr val="494949"/>
                </a:solidFill>
                <a:effectLst/>
                <a:latin typeface="Helvetica Neue"/>
              </a:rPr>
              <a:t>) of 0.85. This means Canara Bank and Bank Nifty are 85% correlated. ]</a:t>
            </a:r>
            <a:endParaRPr lang="en-IN" dirty="0">
              <a:latin typeface="Helvetica Neue"/>
            </a:endParaRPr>
          </a:p>
        </p:txBody>
      </p:sp>
      <p:pic>
        <p:nvPicPr>
          <p:cNvPr id="7" name="Picture 6">
            <a:extLst>
              <a:ext uri="{FF2B5EF4-FFF2-40B4-BE49-F238E27FC236}">
                <a16:creationId xmlns:a16="http://schemas.microsoft.com/office/drawing/2014/main" id="{2C3360D3-A8C9-4A37-8D5D-49E1D72685A9}"/>
              </a:ext>
            </a:extLst>
          </p:cNvPr>
          <p:cNvPicPr>
            <a:picLocks noChangeAspect="1"/>
          </p:cNvPicPr>
          <p:nvPr/>
        </p:nvPicPr>
        <p:blipFill>
          <a:blip r:embed="rId2"/>
          <a:stretch>
            <a:fillRect/>
          </a:stretch>
        </p:blipFill>
        <p:spPr>
          <a:xfrm>
            <a:off x="2063239" y="633382"/>
            <a:ext cx="8999700" cy="4615626"/>
          </a:xfrm>
          <a:prstGeom prst="rect">
            <a:avLst/>
          </a:prstGeom>
        </p:spPr>
      </p:pic>
    </p:spTree>
    <p:extLst>
      <p:ext uri="{BB962C8B-B14F-4D97-AF65-F5344CB8AC3E}">
        <p14:creationId xmlns:p14="http://schemas.microsoft.com/office/powerpoint/2010/main" val="1748052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30A6C39-5103-4494-B5A5-B5C76170099A}"/>
              </a:ext>
            </a:extLst>
          </p:cNvPr>
          <p:cNvSpPr txBox="1"/>
          <p:nvPr/>
        </p:nvSpPr>
        <p:spPr>
          <a:xfrm flipH="1">
            <a:off x="1997610" y="4941277"/>
            <a:ext cx="9142243" cy="1200329"/>
          </a:xfrm>
          <a:prstGeom prst="rect">
            <a:avLst/>
          </a:prstGeom>
          <a:noFill/>
        </p:spPr>
        <p:txBody>
          <a:bodyPr wrap="square" rtlCol="0">
            <a:spAutoFit/>
          </a:bodyPr>
          <a:lstStyle/>
          <a:p>
            <a:r>
              <a:rPr lang="en-US" b="0" i="0" dirty="0">
                <a:solidFill>
                  <a:srgbClr val="494949"/>
                </a:solidFill>
                <a:effectLst/>
                <a:latin typeface="Helvetica Neue"/>
              </a:rPr>
              <a:t>Looking at the data, we can see the predictions are quite close (considering 85% coefficient), maybe not tradable but this gives us a direction. You can and should further improve this method by adding more than one independent variables. Doing so will help reduce the residual or error and help to get you closer to the actual price.</a:t>
            </a:r>
            <a:endParaRPr lang="en-IN" dirty="0">
              <a:latin typeface="Helvetica Neue"/>
            </a:endParaRPr>
          </a:p>
        </p:txBody>
      </p:sp>
      <p:graphicFrame>
        <p:nvGraphicFramePr>
          <p:cNvPr id="9" name="Table 8">
            <a:extLst>
              <a:ext uri="{FF2B5EF4-FFF2-40B4-BE49-F238E27FC236}">
                <a16:creationId xmlns:a16="http://schemas.microsoft.com/office/drawing/2014/main" id="{8EEE7419-E91D-4FA3-9319-87C4F228719C}"/>
              </a:ext>
            </a:extLst>
          </p:cNvPr>
          <p:cNvGraphicFramePr>
            <a:graphicFrameLocks noGrp="1"/>
          </p:cNvGraphicFramePr>
          <p:nvPr>
            <p:extLst>
              <p:ext uri="{D42A27DB-BD31-4B8C-83A1-F6EECF244321}">
                <p14:modId xmlns:p14="http://schemas.microsoft.com/office/powerpoint/2010/main" val="943016177"/>
              </p:ext>
            </p:extLst>
          </p:nvPr>
        </p:nvGraphicFramePr>
        <p:xfrm>
          <a:off x="2956412" y="446330"/>
          <a:ext cx="6279176" cy="4319107"/>
        </p:xfrm>
        <a:graphic>
          <a:graphicData uri="http://schemas.openxmlformats.org/drawingml/2006/table">
            <a:tbl>
              <a:tblPr>
                <a:tableStyleId>{5C22544A-7EE6-4342-B048-85BDC9FD1C3A}</a:tableStyleId>
              </a:tblPr>
              <a:tblGrid>
                <a:gridCol w="1372866">
                  <a:extLst>
                    <a:ext uri="{9D8B030D-6E8A-4147-A177-3AD203B41FA5}">
                      <a16:colId xmlns:a16="http://schemas.microsoft.com/office/drawing/2014/main" val="4063942111"/>
                    </a:ext>
                  </a:extLst>
                </a:gridCol>
                <a:gridCol w="1327854">
                  <a:extLst>
                    <a:ext uri="{9D8B030D-6E8A-4147-A177-3AD203B41FA5}">
                      <a16:colId xmlns:a16="http://schemas.microsoft.com/office/drawing/2014/main" val="2117916800"/>
                    </a:ext>
                  </a:extLst>
                </a:gridCol>
                <a:gridCol w="1642939">
                  <a:extLst>
                    <a:ext uri="{9D8B030D-6E8A-4147-A177-3AD203B41FA5}">
                      <a16:colId xmlns:a16="http://schemas.microsoft.com/office/drawing/2014/main" val="211002068"/>
                    </a:ext>
                  </a:extLst>
                </a:gridCol>
                <a:gridCol w="1935517">
                  <a:extLst>
                    <a:ext uri="{9D8B030D-6E8A-4147-A177-3AD203B41FA5}">
                      <a16:colId xmlns:a16="http://schemas.microsoft.com/office/drawing/2014/main" val="2905765282"/>
                    </a:ext>
                  </a:extLst>
                </a:gridCol>
              </a:tblGrid>
              <a:tr h="332239">
                <a:tc>
                  <a:txBody>
                    <a:bodyPr/>
                    <a:lstStyle/>
                    <a:p>
                      <a:pPr algn="l" fontAlgn="b"/>
                      <a:r>
                        <a:rPr lang="en-IN" sz="1100" u="none" strike="noStrike">
                          <a:effectLst/>
                        </a:rPr>
                        <a:t>Date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u="none" strike="noStrike">
                          <a:effectLst/>
                        </a:rPr>
                        <a:t>Nifty Bank</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u="none" strike="noStrike">
                          <a:effectLst/>
                        </a:rPr>
                        <a:t>Canara bank</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u="none" strike="noStrike">
                          <a:effectLst/>
                        </a:rPr>
                        <a:t>Predicted Data</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95505373"/>
                  </a:ext>
                </a:extLst>
              </a:tr>
              <a:tr h="332239">
                <a:tc>
                  <a:txBody>
                    <a:bodyPr/>
                    <a:lstStyle/>
                    <a:p>
                      <a:pPr algn="r" fontAlgn="b"/>
                      <a:r>
                        <a:rPr lang="en-IN" sz="1100" u="none" strike="noStrike">
                          <a:effectLst/>
                        </a:rPr>
                        <a:t>12-05-2020</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u="none" strike="noStrike">
                          <a:effectLst/>
                        </a:rPr>
                        <a:t>22671.7</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u="none" strike="noStrike">
                          <a:effectLst/>
                        </a:rPr>
                        <a:t>366.0</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u="none" strike="noStrike">
                          <a:effectLst/>
                        </a:rPr>
                        <a:t>358.1</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25685839"/>
                  </a:ext>
                </a:extLst>
              </a:tr>
              <a:tr h="332239">
                <a:tc>
                  <a:txBody>
                    <a:bodyPr/>
                    <a:lstStyle/>
                    <a:p>
                      <a:pPr algn="r" fontAlgn="b"/>
                      <a:r>
                        <a:rPr lang="en-IN" sz="1100" u="none" strike="noStrike">
                          <a:effectLst/>
                        </a:rPr>
                        <a:t>15-05-2020</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u="none" strike="noStrike">
                          <a:effectLst/>
                        </a:rPr>
                        <a:t>22821.5</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u="none" strike="noStrike">
                          <a:effectLst/>
                        </a:rPr>
                        <a:t>364.3</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u="none" strike="noStrike">
                          <a:effectLst/>
                        </a:rPr>
                        <a:t>352.6</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88402807"/>
                  </a:ext>
                </a:extLst>
              </a:tr>
              <a:tr h="332239">
                <a:tc>
                  <a:txBody>
                    <a:bodyPr/>
                    <a:lstStyle/>
                    <a:p>
                      <a:pPr algn="r" fontAlgn="b"/>
                      <a:r>
                        <a:rPr lang="en-IN" sz="1100" u="none" strike="noStrike">
                          <a:effectLst/>
                        </a:rPr>
                        <a:t>16-05-2020</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u="none" strike="noStrike">
                          <a:effectLst/>
                        </a:rPr>
                        <a:t>22928.6</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u="none" strike="noStrike">
                          <a:effectLst/>
                        </a:rPr>
                        <a:t>373.1</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u="none" strike="noStrike">
                          <a:effectLst/>
                        </a:rPr>
                        <a:t>358.2</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50508798"/>
                  </a:ext>
                </a:extLst>
              </a:tr>
              <a:tr h="332239">
                <a:tc>
                  <a:txBody>
                    <a:bodyPr/>
                    <a:lstStyle/>
                    <a:p>
                      <a:pPr algn="r" fontAlgn="b"/>
                      <a:r>
                        <a:rPr lang="en-IN" sz="1100" u="none" strike="noStrike">
                          <a:effectLst/>
                        </a:rPr>
                        <a:t>17-05-2020</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u="none" strike="noStrike">
                          <a:effectLst/>
                        </a:rPr>
                        <a:t>22935.9</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u="none" strike="noStrike">
                          <a:effectLst/>
                        </a:rPr>
                        <a:t>374.0</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u="none" strike="noStrike">
                          <a:effectLst/>
                        </a:rPr>
                        <a:t>362.3</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822925343"/>
                  </a:ext>
                </a:extLst>
              </a:tr>
              <a:tr h="332239">
                <a:tc>
                  <a:txBody>
                    <a:bodyPr/>
                    <a:lstStyle/>
                    <a:p>
                      <a:pPr algn="r" fontAlgn="b"/>
                      <a:r>
                        <a:rPr lang="en-IN" sz="1100" u="none" strike="noStrike">
                          <a:effectLst/>
                        </a:rPr>
                        <a:t>18-05-2020</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u="none" strike="noStrike">
                          <a:effectLst/>
                        </a:rPr>
                        <a:t>22698.6</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u="none" strike="noStrike">
                          <a:effectLst/>
                        </a:rPr>
                        <a:t>368.3</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u="none" strike="noStrike">
                          <a:effectLst/>
                        </a:rPr>
                        <a:t>362.5</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16541010"/>
                  </a:ext>
                </a:extLst>
              </a:tr>
              <a:tr h="332239">
                <a:tc>
                  <a:txBody>
                    <a:bodyPr/>
                    <a:lstStyle/>
                    <a:p>
                      <a:pPr algn="r" fontAlgn="b"/>
                      <a:r>
                        <a:rPr lang="en-IN" sz="1100" u="none" strike="noStrike">
                          <a:effectLst/>
                        </a:rPr>
                        <a:t>19-05-2020</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u="none" strike="noStrike">
                          <a:effectLst/>
                        </a:rPr>
                        <a:t>22769.8</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u="none" strike="noStrike">
                          <a:effectLst/>
                        </a:rPr>
                        <a:t>367.6</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u="none" strike="noStrike">
                          <a:effectLst/>
                        </a:rPr>
                        <a:t>353.6</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97293577"/>
                  </a:ext>
                </a:extLst>
              </a:tr>
              <a:tr h="332239">
                <a:tc>
                  <a:txBody>
                    <a:bodyPr/>
                    <a:lstStyle/>
                    <a:p>
                      <a:pPr algn="r" fontAlgn="b"/>
                      <a:r>
                        <a:rPr lang="en-IN" sz="1100" u="none" strike="noStrike">
                          <a:effectLst/>
                        </a:rPr>
                        <a:t>22-05-2020</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u="none" strike="noStrike">
                          <a:effectLst/>
                        </a:rPr>
                        <a:t>22652.8</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u="none" strike="noStrike">
                          <a:effectLst/>
                        </a:rPr>
                        <a:t>361.7</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u="none" strike="noStrike">
                          <a:effectLst/>
                        </a:rPr>
                        <a:t>356.3</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80927046"/>
                  </a:ext>
                </a:extLst>
              </a:tr>
              <a:tr h="332239">
                <a:tc>
                  <a:txBody>
                    <a:bodyPr/>
                    <a:lstStyle/>
                    <a:p>
                      <a:pPr algn="r" fontAlgn="b"/>
                      <a:r>
                        <a:rPr lang="en-IN" sz="1100" u="none" strike="noStrike">
                          <a:effectLst/>
                        </a:rPr>
                        <a:t>23-05-2020</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u="none" strike="noStrike">
                          <a:effectLst/>
                        </a:rPr>
                        <a:t>22582.8</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u="none" strike="noStrike" dirty="0">
                          <a:effectLst/>
                        </a:rPr>
                        <a:t>357.4</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u="none" strike="noStrike">
                          <a:effectLst/>
                        </a:rPr>
                        <a:t>351.8</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03536139"/>
                  </a:ext>
                </a:extLst>
              </a:tr>
              <a:tr h="332239">
                <a:tc>
                  <a:txBody>
                    <a:bodyPr/>
                    <a:lstStyle/>
                    <a:p>
                      <a:pPr algn="r" fontAlgn="b"/>
                      <a:r>
                        <a:rPr lang="en-IN" sz="1100" u="none" strike="noStrike">
                          <a:effectLst/>
                        </a:rPr>
                        <a:t>24-05-2020</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u="none" strike="noStrike">
                          <a:effectLst/>
                        </a:rPr>
                        <a:t>22536.3</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u="none" strike="noStrike">
                          <a:effectLst/>
                        </a:rPr>
                        <a:t>353.1</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u="none" strike="noStrike">
                          <a:effectLst/>
                        </a:rPr>
                        <a:t>349.2</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093762459"/>
                  </a:ext>
                </a:extLst>
              </a:tr>
              <a:tr h="332239">
                <a:tc>
                  <a:txBody>
                    <a:bodyPr/>
                    <a:lstStyle/>
                    <a:p>
                      <a:pPr algn="r" fontAlgn="b"/>
                      <a:r>
                        <a:rPr lang="en-IN" sz="1100" u="none" strike="noStrike">
                          <a:effectLst/>
                        </a:rPr>
                        <a:t>25-05-2020</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u="none" strike="noStrike">
                          <a:effectLst/>
                        </a:rPr>
                        <a:t>23190.8</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u="none" strike="noStrike">
                          <a:effectLst/>
                        </a:rPr>
                        <a:t>358.6</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u="none" strike="noStrike">
                          <a:effectLst/>
                        </a:rPr>
                        <a:t>347.4</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49118871"/>
                  </a:ext>
                </a:extLst>
              </a:tr>
              <a:tr h="332239">
                <a:tc>
                  <a:txBody>
                    <a:bodyPr/>
                    <a:lstStyle/>
                    <a:p>
                      <a:pPr algn="r" fontAlgn="b"/>
                      <a:r>
                        <a:rPr lang="en-IN" sz="1100" u="none" strike="noStrike">
                          <a:effectLst/>
                        </a:rPr>
                        <a:t>26-05-2020</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u="none" strike="noStrike">
                          <a:effectLst/>
                        </a:rPr>
                        <a:t>23362.2</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u="none" strike="noStrike">
                          <a:effectLst/>
                        </a:rPr>
                        <a:t>360.0</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u="none" strike="noStrike">
                          <a:effectLst/>
                        </a:rPr>
                        <a:t>372.1</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75315022"/>
                  </a:ext>
                </a:extLst>
              </a:tr>
              <a:tr h="332239">
                <a:tc>
                  <a:txBody>
                    <a:bodyPr/>
                    <a:lstStyle/>
                    <a:p>
                      <a:pPr algn="r" fontAlgn="b"/>
                      <a:r>
                        <a:rPr lang="en-IN" sz="1100" u="none" strike="noStrike">
                          <a:effectLst/>
                        </a:rPr>
                        <a:t>29-05-2020</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u="none" strike="noStrike">
                          <a:effectLst/>
                        </a:rPr>
                        <a:t>23182.8</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u="none" strike="noStrike">
                          <a:effectLst/>
                        </a:rPr>
                        <a:t>350.6</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u="none" strike="noStrike" dirty="0">
                          <a:effectLst/>
                        </a:rPr>
                        <a:t>378.6</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43228603"/>
                  </a:ext>
                </a:extLst>
              </a:tr>
            </a:tbl>
          </a:graphicData>
        </a:graphic>
      </p:graphicFrame>
    </p:spTree>
    <p:extLst>
      <p:ext uri="{BB962C8B-B14F-4D97-AF65-F5344CB8AC3E}">
        <p14:creationId xmlns:p14="http://schemas.microsoft.com/office/powerpoint/2010/main" val="375975527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529</TotalTime>
  <Words>882</Words>
  <Application>Microsoft Office PowerPoint</Application>
  <PresentationFormat>Widescreen</PresentationFormat>
  <Paragraphs>101</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Corbel</vt:lpstr>
      <vt:lpstr>Helvetica Neue</vt:lpstr>
      <vt:lpstr>Wingdings</vt:lpstr>
      <vt:lpstr>Parallax</vt:lpstr>
      <vt:lpstr>Stock Price Prediction</vt:lpstr>
      <vt:lpstr>Outlines :</vt:lpstr>
      <vt:lpstr>What is Stock Price Prediction ?</vt:lpstr>
      <vt:lpstr>Why Stock Price Prediction is needed ?</vt:lpstr>
      <vt:lpstr>Why Stock Price Prediction needed ?(con..)</vt:lpstr>
      <vt:lpstr>Linear Regression</vt:lpstr>
      <vt:lpstr>PowerPoint Presentation</vt:lpstr>
      <vt:lpstr>PowerPoint Presentation</vt:lpstr>
      <vt:lpstr>PowerPoint Presentation</vt:lpstr>
      <vt:lpstr>Python Libraries</vt:lpstr>
      <vt:lpstr>Python Libraries</vt:lpstr>
      <vt:lpstr>Advantages &amp; Disadvantage</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Price Prediction</dc:title>
  <dc:creator>Jigar Shekhat</dc:creator>
  <cp:lastModifiedBy>Jigar Shekhat</cp:lastModifiedBy>
  <cp:revision>33</cp:revision>
  <dcterms:created xsi:type="dcterms:W3CDTF">2021-02-23T08:59:43Z</dcterms:created>
  <dcterms:modified xsi:type="dcterms:W3CDTF">2021-03-03T09:11:51Z</dcterms:modified>
</cp:coreProperties>
</file>